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12"/>
  </p:notesMasterIdLst>
  <p:handoutMasterIdLst>
    <p:handoutMasterId r:id="rId13"/>
  </p:handoutMasterIdLst>
  <p:sldIdLst>
    <p:sldId id="256" r:id="rId2"/>
    <p:sldId id="257" r:id="rId3"/>
    <p:sldId id="258" r:id="rId4"/>
    <p:sldId id="265" r:id="rId5"/>
    <p:sldId id="260" r:id="rId6"/>
    <p:sldId id="261" r:id="rId7"/>
    <p:sldId id="262" r:id="rId8"/>
    <p:sldId id="264" r:id="rId9"/>
    <p:sldId id="263" r:id="rId10"/>
    <p:sldId id="266" r:id="rId11"/>
  </p:sldIdLst>
  <p:sldSz cx="9144000" cy="6858000" type="screen4x3"/>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07">
          <p15:clr>
            <a:srgbClr val="A4A3A4"/>
          </p15:clr>
        </p15:guide>
        <p15:guide id="3" orient="horz" pos="3758">
          <p15:clr>
            <a:srgbClr val="A4A3A4"/>
          </p15:clr>
        </p15:guide>
        <p15:guide id="4" orient="horz" pos="4227">
          <p15:clr>
            <a:srgbClr val="A4A3A4"/>
          </p15:clr>
        </p15:guide>
        <p15:guide id="5" orient="horz" pos="289">
          <p15:clr>
            <a:srgbClr val="A4A3A4"/>
          </p15:clr>
        </p15:guide>
        <p15:guide id="6" pos="2880">
          <p15:clr>
            <a:srgbClr val="A4A3A4"/>
          </p15:clr>
        </p15:guide>
        <p15:guide id="7" pos="295">
          <p15:clr>
            <a:srgbClr val="A4A3A4"/>
          </p15:clr>
        </p15:guide>
        <p15:guide id="8" pos="290">
          <p15:clr>
            <a:srgbClr val="A4A3A4"/>
          </p15:clr>
        </p15:guide>
        <p15:guide id="9" pos="5486">
          <p15:clr>
            <a:srgbClr val="A4A3A4"/>
          </p15:clr>
        </p15:guide>
        <p15:guide id="10" orient="horz" pos="361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of Hedtjärn" initials="OH" lastIdx="1" clrIdx="0">
    <p:extLst>
      <p:ext uri="{19B8F6BF-5375-455C-9EA6-DF929625EA0E}">
        <p15:presenceInfo xmlns:p15="http://schemas.microsoft.com/office/powerpoint/2012/main" userId="S::olof.hedtjarn@edu.stockholm.se::33047f77-7a5d-4db4-b065-7194aa06d4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3786" autoAdjust="0"/>
  </p:normalViewPr>
  <p:slideViewPr>
    <p:cSldViewPr>
      <p:cViewPr varScale="1">
        <p:scale>
          <a:sx n="87" d="100"/>
          <a:sy n="87" d="100"/>
        </p:scale>
        <p:origin x="1320" y="67"/>
      </p:cViewPr>
      <p:guideLst>
        <p:guide orient="horz" pos="2160"/>
        <p:guide orient="horz" pos="907"/>
        <p:guide orient="horz" pos="3758"/>
        <p:guide orient="horz" pos="4227"/>
        <p:guide orient="horz" pos="289"/>
        <p:guide pos="2880"/>
        <p:guide pos="295"/>
        <p:guide pos="290"/>
        <p:guide pos="5486"/>
        <p:guide orient="horz" pos="3612"/>
      </p:guideLst>
    </p:cSldViewPr>
  </p:slideViewPr>
  <p:notesTextViewPr>
    <p:cViewPr>
      <p:scale>
        <a:sx n="1" d="1"/>
        <a:sy n="1" d="1"/>
      </p:scale>
      <p:origin x="0" y="0"/>
    </p:cViewPr>
  </p:notesTextViewPr>
  <p:notesViewPr>
    <p:cSldViewPr showGuides="1">
      <p:cViewPr varScale="1">
        <p:scale>
          <a:sx n="86" d="100"/>
          <a:sy n="86" d="100"/>
        </p:scale>
        <p:origin x="378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23T12:50:36.621" idx="1">
    <p:pos x="10" y="10"/>
    <p:text>Adisa</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4F73C6-E6BF-46CF-B34D-7A5C8688DBEE}" type="datetimeFigureOut">
              <a:rPr lang="sv-SE" smtClean="0"/>
              <a:t>2020-10-08</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A4C71-A269-4800-8AF1-44182FA23438}" type="datetimeFigureOut">
              <a:rPr lang="sv-SE" smtClean="0"/>
              <a:t>2020-10-08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63023009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66306062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43894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7601587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05628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4068128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8778102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31888733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ubrik och bi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8219256" cy="4294051"/>
          </a:xfrm>
        </p:spPr>
        <p:txBody>
          <a:bodyPr/>
          <a:lstStyle>
            <a:lvl1pPr marL="0" indent="0">
              <a:buFontTx/>
              <a:buNone/>
              <a:defRPr/>
            </a:lvl1pPr>
          </a:lstStyle>
          <a:p>
            <a:r>
              <a:rPr lang="sv-SE"/>
              <a:t>Klicka på ikonen för att lägga till en bild</a:t>
            </a:r>
            <a:endParaRPr lang="sv-SE" dirty="0"/>
          </a:p>
        </p:txBody>
      </p:sp>
      <p:sp>
        <p:nvSpPr>
          <p:cNvPr id="8" name="Platshållare för text 4"/>
          <p:cNvSpPr>
            <a:spLocks noGrp="1"/>
          </p:cNvSpPr>
          <p:nvPr>
            <p:ph type="body" sz="quarter" idx="17" hasCustomPrompt="1"/>
          </p:nvPr>
        </p:nvSpPr>
        <p:spPr>
          <a:xfrm>
            <a:off x="460375" y="5733256"/>
            <a:ext cx="8218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5" name="Platshållare för datum 4"/>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862605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799" y="467862"/>
            <a:ext cx="1367968" cy="496800"/>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143176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96334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9181992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4" name="Platshållare för text 3"/>
          <p:cNvSpPr>
            <a:spLocks noGrp="1"/>
          </p:cNvSpPr>
          <p:nvPr>
            <p:ph type="body" sz="quarter" idx="10" hasCustomPrompt="1"/>
          </p:nvPr>
        </p:nvSpPr>
        <p:spPr>
          <a:xfrm>
            <a:off x="457200" y="1440000"/>
            <a:ext cx="5479200" cy="1753200"/>
          </a:xfrm>
        </p:spPr>
        <p:txBody>
          <a:bodyPr/>
          <a:lstStyle>
            <a:lvl1pPr marL="0" indent="0">
              <a:buNone/>
              <a:defRPr/>
            </a:lvl1pPr>
          </a:lstStyle>
          <a:p>
            <a:r>
              <a:rPr lang="sv-SE" dirty="0"/>
              <a:t>Skriv </a:t>
            </a:r>
            <a:r>
              <a:rPr lang="sv-SE" dirty="0" err="1"/>
              <a:t>ev</a:t>
            </a:r>
            <a:r>
              <a:rPr lang="sv-SE" dirty="0"/>
              <a:t> underrubrik här</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Tree>
    <p:extLst>
      <p:ext uri="{BB962C8B-B14F-4D97-AF65-F5344CB8AC3E}">
        <p14:creationId xmlns:p14="http://schemas.microsoft.com/office/powerpoint/2010/main" val="226714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1"/>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687678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tx2"/>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44855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5"/>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290562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3"/>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4197635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12772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57200" y="1440001"/>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805185" y="1440000"/>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4"/>
          <p:cNvSpPr>
            <a:spLocks noGrp="1"/>
          </p:cNvSpPr>
          <p:nvPr>
            <p:ph type="body" sz="quarter" idx="13" hasCustomPrompt="1"/>
          </p:nvPr>
        </p:nvSpPr>
        <p:spPr>
          <a:xfrm>
            <a:off x="460374"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0" name="Platshållare för text 4"/>
          <p:cNvSpPr>
            <a:spLocks noGrp="1"/>
          </p:cNvSpPr>
          <p:nvPr>
            <p:ph type="body" sz="quarter" idx="14" hasCustomPrompt="1"/>
          </p:nvPr>
        </p:nvSpPr>
        <p:spPr>
          <a:xfrm>
            <a:off x="4805185"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0"/>
          </p:nvPr>
        </p:nvSpPr>
        <p:spPr/>
        <p:txBody>
          <a:bodyPr/>
          <a:lstStyle/>
          <a:p>
            <a:r>
              <a:rPr lang="sv-SE"/>
              <a:t>20XX-XX-XX</a:t>
            </a:r>
            <a:endParaRPr lang="sv-SE" dirty="0"/>
          </a:p>
        </p:txBody>
      </p:sp>
      <p:sp>
        <p:nvSpPr>
          <p:cNvPr id="12" name="Platshållare för sidfot 11"/>
          <p:cNvSpPr>
            <a:spLocks noGrp="1"/>
          </p:cNvSpPr>
          <p:nvPr>
            <p:ph type="ftr" sz="quarter" idx="11"/>
          </p:nvPr>
        </p:nvSpPr>
        <p:spPr/>
        <p:txBody>
          <a:bodyPr/>
          <a:lstStyle/>
          <a:p>
            <a:r>
              <a:rPr lang="sv-SE"/>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359906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833285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bild vänster">
    <p:spTree>
      <p:nvGrpSpPr>
        <p:cNvPr id="1" name=""/>
        <p:cNvGrpSpPr/>
        <p:nvPr/>
      </p:nvGrpSpPr>
      <p:grpSpPr>
        <a:xfrm>
          <a:off x="0" y="0"/>
          <a:ext cx="0" cy="0"/>
          <a:chOff x="0" y="0"/>
          <a:chExt cx="0" cy="0"/>
        </a:xfrm>
      </p:grpSpPr>
      <p:sp>
        <p:nvSpPr>
          <p:cNvPr id="3" name="Rubrik 2"/>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8"/>
            <a:ext cx="4104000" cy="3960000"/>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4798800" y="1439863"/>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4"/>
          <p:cNvSpPr>
            <a:spLocks noGrp="1"/>
          </p:cNvSpPr>
          <p:nvPr>
            <p:ph type="body" sz="quarter" idx="17" hasCustomPrompt="1"/>
          </p:nvPr>
        </p:nvSpPr>
        <p:spPr>
          <a:xfrm>
            <a:off x="460374"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789187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5760000" cy="4294051"/>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6372000" y="1440000"/>
            <a:ext cx="2314800" cy="4294800"/>
          </a:xfrm>
        </p:spPr>
        <p:txBody>
          <a:bodyPr/>
          <a:lstStyle>
            <a:lvl1pPr>
              <a:defRPr sz="1800"/>
            </a:lvl1pPr>
            <a:lvl2pPr>
              <a:defRPr sz="1800"/>
            </a:lvl2pPr>
            <a:lvl3pPr>
              <a:defRPr sz="1800"/>
            </a:lvl3pPr>
            <a:lvl4pPr>
              <a:defRPr sz="1800"/>
            </a:lvl4pPr>
            <a:lvl5pPr>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457200" y="5733256"/>
            <a:ext cx="5760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1144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r>
              <a:rPr lang="sv-SE"/>
              <a:t>20XX-XX-XX</a:t>
            </a:r>
            <a:endParaRPr lang="sv-SE" dirty="0"/>
          </a:p>
        </p:txBody>
      </p:sp>
      <p:sp>
        <p:nvSpPr>
          <p:cNvPr id="5" name="Footer Placeholder 4"/>
          <p:cNvSpPr>
            <a:spLocks noGrp="1"/>
          </p:cNvSpPr>
          <p:nvPr>
            <p:ph type="ftr" sz="quarter" idx="11"/>
          </p:nvPr>
        </p:nvSpPr>
        <p:spPr/>
        <p:txBody>
          <a:bodyPr/>
          <a:lstStyle/>
          <a:p>
            <a:r>
              <a:rPr lang="sv-SE"/>
              <a:t>Skriv eventuell sidfot här</a:t>
            </a:r>
            <a:endParaRPr lang="sv-SE" dirty="0"/>
          </a:p>
        </p:txBody>
      </p:sp>
      <p:sp>
        <p:nvSpPr>
          <p:cNvPr id="6" name="Slide Number Placeholder 5"/>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69071228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7988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4"/>
          <p:cNvSpPr>
            <a:spLocks noGrp="1"/>
          </p:cNvSpPr>
          <p:nvPr>
            <p:ph type="body" sz="quarter" idx="17" hasCustomPrompt="1"/>
          </p:nvPr>
        </p:nvSpPr>
        <p:spPr>
          <a:xfrm>
            <a:off x="4572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text 4"/>
          <p:cNvSpPr>
            <a:spLocks noGrp="1"/>
          </p:cNvSpPr>
          <p:nvPr>
            <p:ph type="body" sz="quarter" idx="18" hasCustomPrompt="1"/>
          </p:nvPr>
        </p:nvSpPr>
        <p:spPr>
          <a:xfrm>
            <a:off x="47988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953460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4016499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017859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1691183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0192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r>
              <a:rPr lang="sv-SE"/>
              <a:t>20XX-XX-XX</a:t>
            </a:r>
            <a:endParaRPr lang="sv-SE" dirty="0"/>
          </a:p>
        </p:txBody>
      </p:sp>
      <p:sp>
        <p:nvSpPr>
          <p:cNvPr id="6" name="Footer Placeholder 5"/>
          <p:cNvSpPr>
            <a:spLocks noGrp="1"/>
          </p:cNvSpPr>
          <p:nvPr>
            <p:ph type="ftr" sz="quarter" idx="11"/>
          </p:nvPr>
        </p:nvSpPr>
        <p:spPr/>
        <p:txBody>
          <a:bodyPr/>
          <a:lstStyle/>
          <a:p>
            <a:r>
              <a:rPr lang="sv-SE"/>
              <a:t>Skriv eventuell sidfot här</a:t>
            </a:r>
            <a:endParaRPr lang="sv-SE" dirty="0"/>
          </a:p>
        </p:txBody>
      </p:sp>
      <p:sp>
        <p:nvSpPr>
          <p:cNvPr id="7" name="Slide Number Placeholder 6"/>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696431603"/>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r>
              <a:rPr lang="sv-SE"/>
              <a:t>20XX-XX-XX</a:t>
            </a:r>
            <a:endParaRPr lang="sv-SE" dirty="0"/>
          </a:p>
        </p:txBody>
      </p:sp>
      <p:sp>
        <p:nvSpPr>
          <p:cNvPr id="8" name="Footer Placeholder 7"/>
          <p:cNvSpPr>
            <a:spLocks noGrp="1"/>
          </p:cNvSpPr>
          <p:nvPr>
            <p:ph type="ftr" sz="quarter" idx="11"/>
          </p:nvPr>
        </p:nvSpPr>
        <p:spPr/>
        <p:txBody>
          <a:bodyPr/>
          <a:lstStyle/>
          <a:p>
            <a:r>
              <a:rPr lang="sv-SE"/>
              <a:t>Skriv eventuell sidfot här</a:t>
            </a:r>
            <a:endParaRPr lang="sv-SE" dirty="0"/>
          </a:p>
        </p:txBody>
      </p:sp>
      <p:sp>
        <p:nvSpPr>
          <p:cNvPr id="9" name="Slide Number Placeholder 8"/>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809835406"/>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38447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20XX-XX-XX</a:t>
            </a:r>
            <a:endParaRPr lang="sv-SE" dirty="0"/>
          </a:p>
        </p:txBody>
      </p:sp>
      <p:sp>
        <p:nvSpPr>
          <p:cNvPr id="3" name="Footer Placeholder 2"/>
          <p:cNvSpPr>
            <a:spLocks noGrp="1"/>
          </p:cNvSpPr>
          <p:nvPr>
            <p:ph type="ftr" sz="quarter" idx="11"/>
          </p:nvPr>
        </p:nvSpPr>
        <p:spPr/>
        <p:txBody>
          <a:bodyPr/>
          <a:lstStyle/>
          <a:p>
            <a:r>
              <a:rPr lang="sv-SE"/>
              <a:t>Skriv eventuell sidfot här</a:t>
            </a:r>
            <a:endParaRPr lang="sv-SE" dirty="0"/>
          </a:p>
        </p:txBody>
      </p:sp>
      <p:sp>
        <p:nvSpPr>
          <p:cNvPr id="4" name="Slide Number Placeholder 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29661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sv-SE"/>
              <a:t>Klicka här för att ändra mall för rubrikformat</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r>
              <a:rPr lang="sv-SE"/>
              <a:t>20XX-XX-XX</a:t>
            </a:r>
            <a:endParaRPr lang="sv-SE" dirty="0"/>
          </a:p>
        </p:txBody>
      </p:sp>
      <p:sp>
        <p:nvSpPr>
          <p:cNvPr id="6" name="Footer Placeholder 5"/>
          <p:cNvSpPr>
            <a:spLocks noGrp="1"/>
          </p:cNvSpPr>
          <p:nvPr>
            <p:ph type="ftr" sz="quarter" idx="11"/>
          </p:nvPr>
        </p:nvSpPr>
        <p:spPr/>
        <p:txBody>
          <a:bodyPr/>
          <a:lstStyle/>
          <a:p>
            <a:r>
              <a:rPr lang="sv-SE"/>
              <a:t>Skriv eventuell sidfot här</a:t>
            </a:r>
            <a:endParaRPr lang="sv-SE" dirty="0"/>
          </a:p>
        </p:txBody>
      </p:sp>
      <p:sp>
        <p:nvSpPr>
          <p:cNvPr id="7" name="Slide Number Placeholder 6"/>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529703170"/>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r>
              <a:rPr lang="sv-SE"/>
              <a:t>20XX-XX-XX</a:t>
            </a:r>
            <a:endParaRPr lang="sv-SE" dirty="0"/>
          </a:p>
        </p:txBody>
      </p:sp>
      <p:sp>
        <p:nvSpPr>
          <p:cNvPr id="6" name="Footer Placeholder 5"/>
          <p:cNvSpPr>
            <a:spLocks noGrp="1"/>
          </p:cNvSpPr>
          <p:nvPr>
            <p:ph type="ftr" sz="quarter" idx="11"/>
          </p:nvPr>
        </p:nvSpPr>
        <p:spPr/>
        <p:txBody>
          <a:bodyPr/>
          <a:lstStyle/>
          <a:p>
            <a:r>
              <a:rPr lang="sv-SE"/>
              <a:t>Skriv eventuell sidfot här</a:t>
            </a:r>
            <a:endParaRPr lang="sv-SE" dirty="0"/>
          </a:p>
        </p:txBody>
      </p:sp>
      <p:sp>
        <p:nvSpPr>
          <p:cNvPr id="7" name="Slide Number Placeholder 6"/>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28841441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sv-SE"/>
              <a:t>20XX-XX-XX</a:t>
            </a:r>
            <a:endParaRPr lang="sv-SE"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sv-SE"/>
              <a:t>Skriv eventuell sidfot här</a:t>
            </a:r>
            <a:endParaRPr lang="sv-SE"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1FA3D87-4B78-4D5D-8368-DA3305501A4C}" type="slidenum">
              <a:rPr lang="sv-SE" smtClean="0"/>
              <a:pPr/>
              <a:t>‹#›</a:t>
            </a:fld>
            <a:endParaRPr lang="sv-SE" dirty="0"/>
          </a:p>
        </p:txBody>
      </p:sp>
      <p:pic>
        <p:nvPicPr>
          <p:cNvPr id="18" name="Bildobjekt 17">
            <a:extLst>
              <a:ext uri="{FF2B5EF4-FFF2-40B4-BE49-F238E27FC236}">
                <a16:creationId xmlns:a16="http://schemas.microsoft.com/office/drawing/2014/main" id="{B49CD6C0-5D40-4723-AA11-394DF39B9DAD}"/>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467543" y="6279952"/>
            <a:ext cx="1156816" cy="396000"/>
          </a:xfrm>
          <a:prstGeom prst="rect">
            <a:avLst/>
          </a:prstGeom>
        </p:spPr>
      </p:pic>
    </p:spTree>
    <p:extLst>
      <p:ext uri="{BB962C8B-B14F-4D97-AF65-F5344CB8AC3E}">
        <p14:creationId xmlns:p14="http://schemas.microsoft.com/office/powerpoint/2010/main" val="12578030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649" r:id="rId18"/>
    <p:sldLayoutId id="2147483656" r:id="rId19"/>
    <p:sldLayoutId id="2147483666" r:id="rId20"/>
    <p:sldLayoutId id="2147483657" r:id="rId21"/>
    <p:sldLayoutId id="2147483658" r:id="rId22"/>
    <p:sldLayoutId id="2147483659" r:id="rId23"/>
    <p:sldLayoutId id="2147483660" r:id="rId24"/>
    <p:sldLayoutId id="2147483650" r:id="rId25"/>
    <p:sldLayoutId id="2147483652" r:id="rId26"/>
    <p:sldLayoutId id="2147483664" r:id="rId27"/>
    <p:sldLayoutId id="2147483665" r:id="rId28"/>
    <p:sldLayoutId id="2147483668" r:id="rId29"/>
    <p:sldLayoutId id="2147483653" r:id="rId30"/>
    <p:sldLayoutId id="2147483651" r:id="rId31"/>
    <p:sldLayoutId id="2147483661" r:id="rId32"/>
    <p:sldLayoutId id="2147483662" r:id="rId33"/>
    <p:sldLayoutId id="2147483663" r:id="rId34"/>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899592" y="2060848"/>
            <a:ext cx="7633742" cy="1492132"/>
          </a:xfrm>
        </p:spPr>
        <p:txBody>
          <a:bodyPr>
            <a:normAutofit fontScale="90000"/>
          </a:bodyPr>
          <a:lstStyle/>
          <a:p>
            <a:pPr algn="ctr"/>
            <a:r>
              <a:rPr lang="sv-SE" dirty="0"/>
              <a:t>	TRYGGHETSGRUPPEN</a:t>
            </a:r>
            <a:br>
              <a:rPr lang="sv-SE" dirty="0"/>
            </a:br>
            <a:r>
              <a:rPr lang="sv-SE" dirty="0"/>
              <a:t>PÅ ÅRSTASKOLAN</a:t>
            </a:r>
            <a:br>
              <a:rPr lang="sv-SE" dirty="0"/>
            </a:br>
            <a:r>
              <a:rPr lang="sv-SE" dirty="0"/>
              <a:t>2020/2021</a:t>
            </a:r>
          </a:p>
        </p:txBody>
      </p:sp>
    </p:spTree>
    <p:extLst>
      <p:ext uri="{BB962C8B-B14F-4D97-AF65-F5344CB8AC3E}">
        <p14:creationId xmlns:p14="http://schemas.microsoft.com/office/powerpoint/2010/main" val="876230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D386C9B-E000-4DB7-B108-9467CE06A1E9}"/>
              </a:ext>
            </a:extLst>
          </p:cNvPr>
          <p:cNvSpPr>
            <a:spLocks noGrp="1"/>
          </p:cNvSpPr>
          <p:nvPr>
            <p:ph type="title"/>
          </p:nvPr>
        </p:nvSpPr>
        <p:spPr/>
        <p:txBody>
          <a:bodyPr>
            <a:normAutofit fontScale="90000"/>
          </a:bodyPr>
          <a:lstStyle/>
          <a:p>
            <a:r>
              <a:rPr lang="sv-SE" dirty="0"/>
              <a:t>Kontakt;</a:t>
            </a:r>
            <a:br>
              <a:rPr lang="sv-SE" dirty="0"/>
            </a:br>
            <a:r>
              <a:rPr lang="sv-SE" dirty="0"/>
              <a:t>trygghetsgruppen.arstaskolan@edu.stockholm.se</a:t>
            </a:r>
          </a:p>
        </p:txBody>
      </p:sp>
    </p:spTree>
    <p:extLst>
      <p:ext uri="{BB962C8B-B14F-4D97-AF65-F5344CB8AC3E}">
        <p14:creationId xmlns:p14="http://schemas.microsoft.com/office/powerpoint/2010/main" val="292315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938758" y="620688"/>
            <a:ext cx="7633742" cy="4754849"/>
          </a:xfrm>
        </p:spPr>
        <p:txBody>
          <a:bodyPr>
            <a:normAutofit/>
          </a:bodyPr>
          <a:lstStyle/>
          <a:p>
            <a:pPr marL="0" indent="0" algn="ctr">
              <a:buNone/>
            </a:pPr>
            <a:r>
              <a:rPr lang="sv-SE" sz="2800" dirty="0"/>
              <a:t>Alla barn har rätt att känna sig trygga i skolan. Skolan är elevernas arbetsplats. Kränkningar, mobbing, trakasserier och diskriminering får inte ske i skolan.</a:t>
            </a:r>
          </a:p>
        </p:txBody>
      </p:sp>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393" y="2595593"/>
            <a:ext cx="4248472" cy="4267438"/>
          </a:xfrm>
          <a:prstGeom prst="rect">
            <a:avLst/>
          </a:prstGeom>
        </p:spPr>
      </p:pic>
    </p:spTree>
    <p:extLst>
      <p:ext uri="{BB962C8B-B14F-4D97-AF65-F5344CB8AC3E}">
        <p14:creationId xmlns:p14="http://schemas.microsoft.com/office/powerpoint/2010/main" val="321234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79998" y="692696"/>
            <a:ext cx="7924450" cy="2520280"/>
          </a:xfrm>
        </p:spPr>
        <p:txBody>
          <a:bodyPr>
            <a:normAutofit/>
          </a:bodyPr>
          <a:lstStyle/>
          <a:p>
            <a:pPr marL="457200" lvl="1" indent="0">
              <a:buNone/>
            </a:pPr>
            <a:r>
              <a:rPr lang="sv-SE" sz="2300" dirty="0"/>
              <a:t>Men ibland händer det att man blir ledsen över något som någon annan har gjort eller sagt. Det kan handla om saker som hänt i skolan, på nätet eller på fritiden. Kränkningar på nätet/sociala medier/mobilen är precis lika allvarliga som kränkningar i den verkliga världen.</a:t>
            </a:r>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2852936"/>
            <a:ext cx="5184575" cy="3240360"/>
          </a:xfrm>
          <a:prstGeom prst="rect">
            <a:avLst/>
          </a:prstGeom>
        </p:spPr>
      </p:pic>
    </p:spTree>
    <p:extLst>
      <p:ext uri="{BB962C8B-B14F-4D97-AF65-F5344CB8AC3E}">
        <p14:creationId xmlns:p14="http://schemas.microsoft.com/office/powerpoint/2010/main" val="119682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04866" y="1556792"/>
            <a:ext cx="7633742" cy="3593591"/>
          </a:xfrm>
        </p:spPr>
        <p:txBody>
          <a:bodyPr>
            <a:normAutofit/>
          </a:bodyPr>
          <a:lstStyle/>
          <a:p>
            <a:pPr marL="0" indent="0">
              <a:buNone/>
            </a:pPr>
            <a:r>
              <a:rPr lang="sv-SE" dirty="0"/>
              <a:t>Kränkande behandling är när någon behandlar en annan person illa. Kränkningar kan bestå av många olika saker. </a:t>
            </a:r>
          </a:p>
          <a:p>
            <a:pPr>
              <a:buFontTx/>
              <a:buChar char="-"/>
            </a:pPr>
            <a:r>
              <a:rPr lang="sv-SE" b="1" dirty="0"/>
              <a:t>Psykiska kränkningar </a:t>
            </a:r>
            <a:r>
              <a:rPr lang="sv-SE" dirty="0"/>
              <a:t>kan exempelvis vara att göra taskiga miner eller gester, ignorera eller undvika någon, sucka och titta snett på någon</a:t>
            </a:r>
          </a:p>
          <a:p>
            <a:pPr>
              <a:buFontTx/>
              <a:buChar char="-"/>
            </a:pPr>
            <a:r>
              <a:rPr lang="sv-SE" b="1" dirty="0"/>
              <a:t>Verbala kränkningar </a:t>
            </a:r>
            <a:r>
              <a:rPr lang="sv-SE" dirty="0"/>
              <a:t>kan exempelvis vara att kalla någon för elaka smeknamn, skriva elaka meddelanden på sociala medier, skrika fula ord efter någon, sprida skvaller och rykten</a:t>
            </a:r>
          </a:p>
          <a:p>
            <a:pPr>
              <a:buFontTx/>
              <a:buChar char="-"/>
            </a:pPr>
            <a:r>
              <a:rPr lang="sv-SE" b="1" dirty="0"/>
              <a:t>Fysiska kränkningar </a:t>
            </a:r>
            <a:r>
              <a:rPr lang="sv-SE" dirty="0"/>
              <a:t>kan exempelvis vara slag, tafsande, sparkar och knuffar</a:t>
            </a:r>
          </a:p>
        </p:txBody>
      </p:sp>
    </p:spTree>
    <p:extLst>
      <p:ext uri="{BB962C8B-B14F-4D97-AF65-F5344CB8AC3E}">
        <p14:creationId xmlns:p14="http://schemas.microsoft.com/office/powerpoint/2010/main" val="1512535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03342" y="1874517"/>
            <a:ext cx="4425330" cy="3593591"/>
          </a:xfrm>
        </p:spPr>
        <p:txBody>
          <a:bodyPr/>
          <a:lstStyle/>
          <a:p>
            <a:pPr marL="0" indent="0">
              <a:buNone/>
            </a:pPr>
            <a:r>
              <a:rPr lang="sv-SE" dirty="0"/>
              <a:t>På Årstaskolan finns något som heter </a:t>
            </a:r>
            <a:r>
              <a:rPr lang="sv-SE" sz="2400" b="1" dirty="0">
                <a:solidFill>
                  <a:srgbClr val="92D050"/>
                </a:solidFill>
              </a:rPr>
              <a:t>Trygghetsgruppen</a:t>
            </a:r>
            <a:r>
              <a:rPr lang="sv-SE" dirty="0">
                <a:solidFill>
                  <a:srgbClr val="92D050"/>
                </a:solidFill>
              </a:rPr>
              <a:t>. </a:t>
            </a:r>
            <a:r>
              <a:rPr lang="sv-SE" dirty="0"/>
              <a:t>Trygghetsgruppen jobbar med att öka Tryggheten på Årstaskolan. Om barn eller vuxna behöver extra hjälp för att lösa något som har hänt, kan man prata med någon som jobbar i Trygghetsgruppen. </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2486" y="1899611"/>
            <a:ext cx="3528392" cy="3528392"/>
          </a:xfrm>
          <a:prstGeom prst="rect">
            <a:avLst/>
          </a:prstGeom>
        </p:spPr>
      </p:pic>
    </p:spTree>
    <p:extLst>
      <p:ext uri="{BB962C8B-B14F-4D97-AF65-F5344CB8AC3E}">
        <p14:creationId xmlns:p14="http://schemas.microsoft.com/office/powerpoint/2010/main" val="220147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4400" dirty="0"/>
              <a:t>I Trygghetsgruppen jobbar:</a:t>
            </a:r>
            <a:br>
              <a:rPr lang="sv-SE" dirty="0"/>
            </a:br>
            <a:endParaRPr lang="sv-SE" dirty="0"/>
          </a:p>
        </p:txBody>
      </p:sp>
      <p:pic>
        <p:nvPicPr>
          <p:cNvPr id="38" name="Platshållare för innehåll 37" descr="En bild som visar person, utomhus, står, väg&#10;&#10;Automatiskt genererad beskrivning">
            <a:extLst>
              <a:ext uri="{FF2B5EF4-FFF2-40B4-BE49-F238E27FC236}">
                <a16:creationId xmlns:a16="http://schemas.microsoft.com/office/drawing/2014/main" id="{6BD0DC10-B46E-4D15-B890-A357C55FB3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4739" y="1631950"/>
            <a:ext cx="5394521" cy="3594100"/>
          </a:xfrm>
        </p:spPr>
      </p:pic>
      <p:sp>
        <p:nvSpPr>
          <p:cNvPr id="41" name="textruta 40">
            <a:extLst>
              <a:ext uri="{FF2B5EF4-FFF2-40B4-BE49-F238E27FC236}">
                <a16:creationId xmlns:a16="http://schemas.microsoft.com/office/drawing/2014/main" id="{EB8DFF8C-5234-4F7D-A550-4BF0F7E8EF19}"/>
              </a:ext>
            </a:extLst>
          </p:cNvPr>
          <p:cNvSpPr txBox="1"/>
          <p:nvPr/>
        </p:nvSpPr>
        <p:spPr>
          <a:xfrm>
            <a:off x="1874740" y="5226050"/>
            <a:ext cx="5394520" cy="1077218"/>
          </a:xfrm>
          <a:prstGeom prst="rect">
            <a:avLst/>
          </a:prstGeom>
          <a:noFill/>
        </p:spPr>
        <p:txBody>
          <a:bodyPr wrap="square" rtlCol="0">
            <a:spAutoFit/>
          </a:bodyPr>
          <a:lstStyle/>
          <a:p>
            <a:r>
              <a:rPr lang="sv-SE" sz="1600" dirty="0">
                <a:solidFill>
                  <a:schemeClr val="tx1">
                    <a:lumMod val="65000"/>
                    <a:lumOff val="35000"/>
                  </a:schemeClr>
                </a:solidFill>
              </a:rPr>
              <a:t>Bakre, från vänster; Jocke,  August, Olof, Elsa, Malin, Memme, Daniel, Jerker, Ulf L, Ola.</a:t>
            </a:r>
          </a:p>
          <a:p>
            <a:r>
              <a:rPr lang="sv-SE" sz="1600" dirty="0">
                <a:solidFill>
                  <a:schemeClr val="tx1">
                    <a:lumMod val="65000"/>
                    <a:lumOff val="35000"/>
                  </a:schemeClr>
                </a:solidFill>
              </a:rPr>
              <a:t>Främre från vänster;  Ann-Charlotte, Uffe, Antonio, Susanne, Adisa, Martin, Linda, Yerro samt Larsa (ej på bild).</a:t>
            </a:r>
          </a:p>
        </p:txBody>
      </p:sp>
    </p:spTree>
    <p:extLst>
      <p:ext uri="{BB962C8B-B14F-4D97-AF65-F5344CB8AC3E}">
        <p14:creationId xmlns:p14="http://schemas.microsoft.com/office/powerpoint/2010/main" val="1859727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758" y="-9006"/>
            <a:ext cx="7945066" cy="6480720"/>
          </a:xfrm>
          <a:prstGeom prst="rect">
            <a:avLst/>
          </a:prstGeom>
        </p:spPr>
      </p:pic>
      <p:sp>
        <p:nvSpPr>
          <p:cNvPr id="3" name="Platshållare för innehåll 2"/>
          <p:cNvSpPr>
            <a:spLocks noGrp="1"/>
          </p:cNvSpPr>
          <p:nvPr>
            <p:ph idx="1"/>
          </p:nvPr>
        </p:nvSpPr>
        <p:spPr>
          <a:xfrm>
            <a:off x="3275856" y="3429000"/>
            <a:ext cx="3961334" cy="2873265"/>
          </a:xfrm>
        </p:spPr>
        <p:txBody>
          <a:bodyPr/>
          <a:lstStyle/>
          <a:p>
            <a:pPr marL="0" indent="0">
              <a:buNone/>
            </a:pPr>
            <a:r>
              <a:rPr lang="sv-SE" dirty="0"/>
              <a:t>När man ska utreda något som har hänt så kommer det två personer från Trygghetsgruppen och pratar med alla som har varit inblandade. Trygghetsgruppen vill förstå vad som hänt och varför det hände. Det är viktigt att alla får berätta om sin bild av situationen! </a:t>
            </a:r>
          </a:p>
        </p:txBody>
      </p:sp>
    </p:spTree>
    <p:extLst>
      <p:ext uri="{BB962C8B-B14F-4D97-AF65-F5344CB8AC3E}">
        <p14:creationId xmlns:p14="http://schemas.microsoft.com/office/powerpoint/2010/main" val="1713576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3454583"/>
            <a:ext cx="4818484" cy="3403417"/>
          </a:xfrm>
          <a:prstGeom prst="rect">
            <a:avLst/>
          </a:prstGeom>
        </p:spPr>
      </p:pic>
      <p:sp>
        <p:nvSpPr>
          <p:cNvPr id="3" name="Platshållare för innehåll 2"/>
          <p:cNvSpPr>
            <a:spLocks noGrp="1"/>
          </p:cNvSpPr>
          <p:nvPr>
            <p:ph idx="1"/>
          </p:nvPr>
        </p:nvSpPr>
        <p:spPr>
          <a:xfrm>
            <a:off x="827584" y="601013"/>
            <a:ext cx="7633742" cy="3593591"/>
          </a:xfrm>
        </p:spPr>
        <p:txBody>
          <a:bodyPr/>
          <a:lstStyle/>
          <a:p>
            <a:pPr marL="0" indent="0">
              <a:buNone/>
            </a:pPr>
            <a:r>
              <a:rPr lang="sv-SE" dirty="0"/>
              <a:t>Trygghetsgruppen kontaktar föräldrar och lärare för att alla ska veta om vad som har hänt och vad man kommit överens om. </a:t>
            </a:r>
          </a:p>
          <a:p>
            <a:pPr marL="0" indent="0">
              <a:buNone/>
            </a:pPr>
            <a:r>
              <a:rPr lang="sv-SE" dirty="0"/>
              <a:t>Trygghetsgruppen försöker hitta sätt att lösa konflikten på. Man försöker också tänka ut om det är något man behöver ändra på för att det inte ska hända igen.  </a:t>
            </a:r>
          </a:p>
          <a:p>
            <a:pPr marL="0" indent="0">
              <a:buNone/>
            </a:pPr>
            <a:r>
              <a:rPr lang="sv-SE" dirty="0"/>
              <a:t>Efter att man utrett en händelse kommer samma personer från Trygghetsgruppen tillbaka efter ett tag för att följa upp det som hänt och höra hur de inblandade tycker att det är nu. </a:t>
            </a:r>
          </a:p>
        </p:txBody>
      </p:sp>
    </p:spTree>
    <p:extLst>
      <p:ext uri="{BB962C8B-B14F-4D97-AF65-F5344CB8AC3E}">
        <p14:creationId xmlns:p14="http://schemas.microsoft.com/office/powerpoint/2010/main" val="124790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99592" y="548680"/>
            <a:ext cx="7633742" cy="3593591"/>
          </a:xfrm>
        </p:spPr>
        <p:txBody>
          <a:bodyPr>
            <a:normAutofit/>
          </a:bodyPr>
          <a:lstStyle/>
          <a:p>
            <a:pPr marL="0" indent="0">
              <a:buNone/>
            </a:pPr>
            <a:r>
              <a:rPr lang="sv-SE" sz="2000" dirty="0"/>
              <a:t>Målet med Trygghetsgruppens utredning är att alla ska få komma till tals, och att man efteråt ska kunna bli sams igen.  Alla barn ska få må bra och känna sig trygga när de kommer till skolan på morgonen. </a:t>
            </a: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463" y="2135671"/>
            <a:ext cx="7112000" cy="4013200"/>
          </a:xfrm>
          <a:prstGeom prst="rect">
            <a:avLst/>
          </a:prstGeom>
        </p:spPr>
      </p:pic>
    </p:spTree>
    <p:extLst>
      <p:ext uri="{BB962C8B-B14F-4D97-AF65-F5344CB8AC3E}">
        <p14:creationId xmlns:p14="http://schemas.microsoft.com/office/powerpoint/2010/main" val="5476583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936a4483153a0884f85473cf22138dde911c526"/>
</p:tagLst>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6264</TotalTime>
  <Words>457</Words>
  <Application>Microsoft Office PowerPoint</Application>
  <PresentationFormat>Bildspel på skärmen (4:3)</PresentationFormat>
  <Paragraphs>17</Paragraphs>
  <Slides>10</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Trebuchet MS</vt:lpstr>
      <vt:lpstr>Wingdings 3</vt:lpstr>
      <vt:lpstr>Fasett</vt:lpstr>
      <vt:lpstr> TRYGGHETSGRUPPEN PÅ ÅRSTASKOLAN 2020/2021</vt:lpstr>
      <vt:lpstr>PowerPoint-presentation</vt:lpstr>
      <vt:lpstr>PowerPoint-presentation</vt:lpstr>
      <vt:lpstr>PowerPoint-presentation</vt:lpstr>
      <vt:lpstr>PowerPoint-presentation</vt:lpstr>
      <vt:lpstr>I Trygghetsgruppen jobbar: </vt:lpstr>
      <vt:lpstr>PowerPoint-presentation</vt:lpstr>
      <vt:lpstr>PowerPoint-presentation</vt:lpstr>
      <vt:lpstr>PowerPoint-presentation</vt:lpstr>
      <vt:lpstr>Kontakt; trygghetsgruppen.arstaskolan@edu.stockholm.se</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TRYGGHETSGRUPPEN PÅ ÅRSTASKOLAN</dc:title>
  <dc:creator>Lovisa Axelsson</dc:creator>
  <cp:lastModifiedBy>Per Hansson</cp:lastModifiedBy>
  <cp:revision>57</cp:revision>
  <cp:lastPrinted>2015-08-21T11:54:31Z</cp:lastPrinted>
  <dcterms:created xsi:type="dcterms:W3CDTF">2018-08-20T13:17:24Z</dcterms:created>
  <dcterms:modified xsi:type="dcterms:W3CDTF">2020-10-08T06:13:34Z</dcterms:modified>
</cp:coreProperties>
</file>